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56"/>
  </p:notesMasterIdLst>
  <p:sldIdLst>
    <p:sldId id="620" r:id="rId3"/>
    <p:sldId id="383" r:id="rId4"/>
    <p:sldId id="645" r:id="rId5"/>
    <p:sldId id="623" r:id="rId6"/>
    <p:sldId id="646" r:id="rId7"/>
    <p:sldId id="625" r:id="rId8"/>
    <p:sldId id="621" r:id="rId9"/>
    <p:sldId id="647" r:id="rId10"/>
    <p:sldId id="622" r:id="rId11"/>
    <p:sldId id="648" r:id="rId12"/>
    <p:sldId id="633" r:id="rId13"/>
    <p:sldId id="649" r:id="rId14"/>
    <p:sldId id="624" r:id="rId15"/>
    <p:sldId id="650" r:id="rId16"/>
    <p:sldId id="631" r:id="rId17"/>
    <p:sldId id="651" r:id="rId18"/>
    <p:sldId id="628" r:id="rId19"/>
    <p:sldId id="652" r:id="rId20"/>
    <p:sldId id="629" r:id="rId21"/>
    <p:sldId id="653" r:id="rId22"/>
    <p:sldId id="630" r:id="rId23"/>
    <p:sldId id="654" r:id="rId24"/>
    <p:sldId id="634" r:id="rId25"/>
    <p:sldId id="655" r:id="rId26"/>
    <p:sldId id="635" r:id="rId27"/>
    <p:sldId id="656" r:id="rId28"/>
    <p:sldId id="632" r:id="rId29"/>
    <p:sldId id="657" r:id="rId30"/>
    <p:sldId id="639" r:id="rId31"/>
    <p:sldId id="658" r:id="rId32"/>
    <p:sldId id="640" r:id="rId33"/>
    <p:sldId id="636" r:id="rId34"/>
    <p:sldId id="659" r:id="rId35"/>
    <p:sldId id="641" r:id="rId36"/>
    <p:sldId id="663" r:id="rId37"/>
    <p:sldId id="643" r:id="rId38"/>
    <p:sldId id="664" r:id="rId39"/>
    <p:sldId id="642" r:id="rId40"/>
    <p:sldId id="665" r:id="rId41"/>
    <p:sldId id="644" r:id="rId42"/>
    <p:sldId id="666" r:id="rId43"/>
    <p:sldId id="637" r:id="rId44"/>
    <p:sldId id="662" r:id="rId45"/>
    <p:sldId id="661" r:id="rId46"/>
    <p:sldId id="660" r:id="rId47"/>
    <p:sldId id="669" r:id="rId48"/>
    <p:sldId id="670" r:id="rId49"/>
    <p:sldId id="626" r:id="rId50"/>
    <p:sldId id="667" r:id="rId51"/>
    <p:sldId id="269" r:id="rId52"/>
    <p:sldId id="270" r:id="rId53"/>
    <p:sldId id="271" r:id="rId54"/>
    <p:sldId id="272" r:id="rId55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8"/>
    <p:restoredTop sz="83150"/>
  </p:normalViewPr>
  <p:slideViewPr>
    <p:cSldViewPr snapToGrid="0">
      <p:cViewPr varScale="1">
        <p:scale>
          <a:sx n="65" d="100"/>
          <a:sy n="65" d="100"/>
        </p:scale>
        <p:origin x="20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800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081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203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553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515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44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271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182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0382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805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037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68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6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537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49035" y="2817753"/>
            <a:ext cx="11441743" cy="2020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MASTER SLIDE DECK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nglish">
            <a:extLst>
              <a:ext uri="{FF2B5EF4-FFF2-40B4-BE49-F238E27FC236}">
                <a16:creationId xmlns:a16="http://schemas.microsoft.com/office/drawing/2014/main" id="{C31D1D8F-E2D1-CB6B-82AF-68C852DD3028}"/>
              </a:ext>
            </a:extLst>
          </p:cNvPr>
          <p:cNvSpPr/>
          <p:nvPr/>
        </p:nvSpPr>
        <p:spPr>
          <a:xfrm>
            <a:off x="5434907" y="5220773"/>
            <a:ext cx="1270001" cy="1270001"/>
          </a:xfrm>
          <a:prstGeom prst="rect">
            <a:avLst/>
          </a:prstGeom>
          <a:solidFill>
            <a:srgbClr val="FFFB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English</a:t>
            </a:r>
          </a:p>
        </p:txBody>
      </p:sp>
      <p:sp>
        <p:nvSpPr>
          <p:cNvPr id="5" name="Spanish">
            <a:extLst>
              <a:ext uri="{FF2B5EF4-FFF2-40B4-BE49-F238E27FC236}">
                <a16:creationId xmlns:a16="http://schemas.microsoft.com/office/drawing/2014/main" id="{EDFC117A-2C79-EBA2-E09B-3CA32F1663F2}"/>
              </a:ext>
            </a:extLst>
          </p:cNvPr>
          <p:cNvSpPr/>
          <p:nvPr/>
        </p:nvSpPr>
        <p:spPr>
          <a:xfrm>
            <a:off x="7065372" y="5220773"/>
            <a:ext cx="1270001" cy="1270001"/>
          </a:xfrm>
          <a:prstGeom prst="rect">
            <a:avLst/>
          </a:prstGeom>
          <a:solidFill>
            <a:srgbClr val="FF93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dirty="0"/>
              <a:t>Spanish</a:t>
            </a:r>
            <a:r>
              <a:rPr lang="en-US" dirty="0"/>
              <a:t> with details</a:t>
            </a:r>
            <a:endParaRPr dirty="0"/>
          </a:p>
        </p:txBody>
      </p:sp>
      <p:sp>
        <p:nvSpPr>
          <p:cNvPr id="6" name="This master slide deck is NOT used for presentation.">
            <a:extLst>
              <a:ext uri="{FF2B5EF4-FFF2-40B4-BE49-F238E27FC236}">
                <a16:creationId xmlns:a16="http://schemas.microsoft.com/office/drawing/2014/main" id="{7112FC64-993F-6384-207F-8A58E6A57975}"/>
              </a:ext>
            </a:extLst>
          </p:cNvPr>
          <p:cNvSpPr txBox="1"/>
          <p:nvPr/>
        </p:nvSpPr>
        <p:spPr>
          <a:xfrm>
            <a:off x="3622701" y="6550692"/>
            <a:ext cx="494659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This master slide deck is NOT used for presentation. </a:t>
            </a:r>
          </a:p>
        </p:txBody>
      </p:sp>
      <p:sp>
        <p:nvSpPr>
          <p:cNvPr id="7" name="English">
            <a:extLst>
              <a:ext uri="{FF2B5EF4-FFF2-40B4-BE49-F238E27FC236}">
                <a16:creationId xmlns:a16="http://schemas.microsoft.com/office/drawing/2014/main" id="{05CF1E25-6DF7-E46F-66E5-B04F317BEF77}"/>
              </a:ext>
            </a:extLst>
          </p:cNvPr>
          <p:cNvSpPr/>
          <p:nvPr/>
        </p:nvSpPr>
        <p:spPr>
          <a:xfrm>
            <a:off x="3622702" y="5220772"/>
            <a:ext cx="1424140" cy="127000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en-US" dirty="0"/>
              <a:t>For presentation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66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video.</a:t>
            </a:r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Check: Human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19340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 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Percibes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Logic and Context of the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Hands and Fingers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 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Face</a:t>
            </a:r>
          </a:p>
          <a:p>
            <a:pPr lvl="1"/>
            <a:r>
              <a:rPr lang="en-US" sz="1600" dirty="0"/>
              <a:t>Pay attention to the cheeks and forehead</a:t>
            </a:r>
          </a:p>
          <a:p>
            <a:pPr lvl="1"/>
            <a:r>
              <a:rPr lang="en-US" sz="1600" dirty="0"/>
              <a:t>Pay attention to the eyes and eyebrows</a:t>
            </a:r>
          </a:p>
          <a:p>
            <a:pPr lvl="1"/>
            <a:r>
              <a:rPr lang="en-US" sz="1600" dirty="0"/>
              <a:t>Pay attention to the glasses</a:t>
            </a:r>
          </a:p>
          <a:p>
            <a:pPr lvl="1"/>
            <a:r>
              <a:rPr lang="en-US" sz="1600" dirty="0"/>
              <a:t>Pay attention to facial hair</a:t>
            </a:r>
          </a:p>
          <a:p>
            <a:pPr lvl="1"/>
            <a:r>
              <a:rPr lang="en-US" sz="1600" dirty="0"/>
              <a:t>Pay attention to facial moles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2792640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clothes</a:t>
            </a:r>
          </a:p>
          <a:p>
            <a:pPr lvl="1"/>
            <a:r>
              <a:rPr lang="en-US" sz="1600" dirty="0"/>
              <a:t>Warped Items</a:t>
            </a:r>
          </a:p>
          <a:p>
            <a:pPr lvl="1"/>
            <a:r>
              <a:rPr lang="en-US" sz="1600" dirty="0"/>
              <a:t>Missing and Extra items</a:t>
            </a:r>
          </a:p>
          <a:p>
            <a:pPr lvl="1"/>
            <a:r>
              <a:rPr lang="en-US" sz="1600" dirty="0"/>
              <a:t>Perspective and Geometry</a:t>
            </a:r>
          </a:p>
          <a:p>
            <a:pPr lvl="1"/>
            <a:r>
              <a:rPr lang="en-US" sz="1600" dirty="0"/>
              <a:t>Repetition in Detail</a:t>
            </a:r>
          </a:p>
          <a:p>
            <a:pPr lvl="1"/>
            <a:r>
              <a:rPr lang="en-US" sz="1600" dirty="0"/>
              <a:t>Material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7684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195671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6155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 you notice?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220826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7840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1297207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Video Check:</a:t>
            </a:r>
            <a:br>
              <a:rPr lang="en-US" dirty="0"/>
            </a:br>
            <a:r>
              <a:rPr lang="en-US" dirty="0"/>
              <a:t>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with Techniques…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Search online for possible deepfake videos that have been in the news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video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your own TTP for detecting synthetic videos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TTPs</a:t>
            </a:r>
          </a:p>
        </p:txBody>
      </p:sp>
    </p:spTree>
    <p:extLst>
      <p:ext uri="{BB962C8B-B14F-4D97-AF65-F5344CB8AC3E}">
        <p14:creationId xmlns:p14="http://schemas.microsoft.com/office/powerpoint/2010/main" val="2427961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Comprobación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: </a:t>
            </a:r>
            <a:r>
              <a:rPr lang="en-US" dirty="0" err="1"/>
              <a:t>ejercicio</a:t>
            </a:r>
            <a:r>
              <a:rPr lang="en-US" dirty="0"/>
              <a:t> </a:t>
            </a:r>
            <a:r>
              <a:rPr lang="en-US" dirty="0" err="1"/>
              <a:t>práctico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Continuar</a:t>
            </a:r>
            <a:r>
              <a:rPr lang="en-US" b="1" dirty="0"/>
              <a:t> con </a:t>
            </a:r>
            <a:r>
              <a:rPr lang="en-US" b="1" dirty="0" err="1"/>
              <a:t>Técnicas</a:t>
            </a:r>
            <a:r>
              <a:rPr lang="en-US" b="1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err="1"/>
              <a:t>Busque</a:t>
            </a:r>
            <a:r>
              <a:rPr lang="en-US" dirty="0"/>
              <a:t> videos deepfake que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aparecido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noticias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vídeo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propias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vídeos</a:t>
            </a:r>
            <a:r>
              <a:rPr lang="en-US" dirty="0"/>
              <a:t> </a:t>
            </a:r>
            <a:r>
              <a:rPr lang="en-US" dirty="0" err="1"/>
              <a:t>sintéticos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562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72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Why Does It Matter To You?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TAKE A BREAK</a:t>
            </a:r>
          </a:p>
        </p:txBody>
      </p:sp>
      <p:pic>
        <p:nvPicPr>
          <p:cNvPr id="194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1"/>
          <p:cNvSpPr txBox="1"/>
          <p:nvPr/>
        </p:nvSpPr>
        <p:spPr>
          <a:xfrm>
            <a:off x="3715415" y="5405718"/>
            <a:ext cx="3986136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Return By: XX:XX 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06110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Identify AI-generated content effectively using specific detection techniques for images, text, and audio.</a:t>
            </a:r>
          </a:p>
          <a:p>
            <a:r>
              <a:rPr lang="en-US" dirty="0"/>
              <a:t>References: 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04145225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7194</TotalTime>
  <Words>1917</Words>
  <Application>Microsoft Macintosh PowerPoint</Application>
  <PresentationFormat>Widescreen</PresentationFormat>
  <Paragraphs>319</Paragraphs>
  <Slides>53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  <vt:variant>
        <vt:lpstr>Custom Shows</vt:lpstr>
      </vt:variant>
      <vt:variant>
        <vt:i4>1</vt:i4>
      </vt:variant>
    </vt:vector>
  </HeadingPairs>
  <TitlesOfParts>
    <vt:vector size="60" baseType="lpstr">
      <vt:lpstr>Arial</vt:lpstr>
      <vt:lpstr>Calibri</vt:lpstr>
      <vt:lpstr>Menlo</vt:lpstr>
      <vt:lpstr>Times New Roman</vt:lpstr>
      <vt:lpstr>1_Custom Design</vt:lpstr>
      <vt:lpstr>Blank</vt:lpstr>
      <vt:lpstr>PowerPoint Presentation</vt:lpstr>
      <vt:lpstr>Which is Real?</vt:lpstr>
      <vt:lpstr>¿Cual es real?</vt:lpstr>
      <vt:lpstr>Which is Real?</vt:lpstr>
      <vt:lpstr>¿Cual es real?</vt:lpstr>
      <vt:lpstr>PowerPoint Presentation</vt:lpstr>
      <vt:lpstr>PowerPoint Presentation</vt:lpstr>
      <vt:lpstr>PowerPoint Presentation</vt:lpstr>
      <vt:lpstr>Lesson Objectives</vt:lpstr>
      <vt:lpstr>Objetivos de la Lección</vt:lpstr>
      <vt:lpstr>Synthetic Check: Human Image</vt:lpstr>
      <vt:lpstr>Proceso de detección sintética: Imagen Humana</vt:lpstr>
      <vt:lpstr>Human Images</vt:lpstr>
      <vt:lpstr>Imagen Humana</vt:lpstr>
      <vt:lpstr>Human Images: Context</vt:lpstr>
      <vt:lpstr>Imagen Humana: Context</vt:lpstr>
      <vt:lpstr>Human Images: Hands and Limbs</vt:lpstr>
      <vt:lpstr>Imagen Humana : Hands and Limbs</vt:lpstr>
      <vt:lpstr>Human Images: Face</vt:lpstr>
      <vt:lpstr>Human Images: Face</vt:lpstr>
      <vt:lpstr>Human Images: Clothing</vt:lpstr>
      <vt:lpstr>Human Images: Clothing</vt:lpstr>
      <vt:lpstr>Human Image Check </vt:lpstr>
      <vt:lpstr>Proceso de detección sintética: Imagen Humana</vt:lpstr>
      <vt:lpstr>Human Image Check </vt:lpstr>
      <vt:lpstr>Proceso de detección sintética: Imagen Humana</vt:lpstr>
      <vt:lpstr>Human Images: Check On Learning</vt:lpstr>
      <vt:lpstr>Proceso de detección sintética: Imagen Humana: Practica</vt:lpstr>
      <vt:lpstr>Human Images: Check On Learning</vt:lpstr>
      <vt:lpstr>Proceso de detección sintética: Imagen Humana: Practica</vt:lpstr>
      <vt:lpstr>PowerPoint Presentation</vt:lpstr>
      <vt:lpstr>Structure Image Check </vt:lpstr>
      <vt:lpstr>Proceso de detección sintética: Estructuras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Image: Check On Learning</vt:lpstr>
      <vt:lpstr>Proceso de detección sintética: Estructuras</vt:lpstr>
      <vt:lpstr>Structure Image Check </vt:lpstr>
      <vt:lpstr>Proceso de detección sintética: Estructuras</vt:lpstr>
      <vt:lpstr>Synthetic Video Check: Practical Exercise</vt:lpstr>
      <vt:lpstr>Comprobación de vídeo sintético: ejercicio práctico</vt:lpstr>
      <vt:lpstr>References</vt:lpstr>
      <vt:lpstr>Referencias</vt:lpstr>
      <vt:lpstr>Why Does It Matter To You?</vt:lpstr>
      <vt:lpstr>¿Por Qué Te Importa?</vt:lpstr>
      <vt:lpstr>TAKE A BREAK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72</cp:revision>
  <dcterms:created xsi:type="dcterms:W3CDTF">2022-06-15T01:07:41Z</dcterms:created>
  <dcterms:modified xsi:type="dcterms:W3CDTF">2024-06-22T03:03:25Z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